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13" r:id="rId2"/>
    <p:sldId id="314" r:id="rId3"/>
    <p:sldId id="295" r:id="rId4"/>
    <p:sldId id="288" r:id="rId5"/>
    <p:sldId id="320" r:id="rId6"/>
    <p:sldId id="329" r:id="rId7"/>
    <p:sldId id="321" r:id="rId8"/>
    <p:sldId id="322" r:id="rId9"/>
    <p:sldId id="312" r:id="rId10"/>
    <p:sldId id="319" r:id="rId11"/>
    <p:sldId id="296" r:id="rId12"/>
    <p:sldId id="298" r:id="rId13"/>
    <p:sldId id="300" r:id="rId14"/>
    <p:sldId id="299" r:id="rId15"/>
    <p:sldId id="297" r:id="rId16"/>
    <p:sldId id="316" r:id="rId17"/>
    <p:sldId id="301" r:id="rId18"/>
    <p:sldId id="302" r:id="rId19"/>
    <p:sldId id="318" r:id="rId20"/>
    <p:sldId id="317" r:id="rId21"/>
    <p:sldId id="332" r:id="rId22"/>
    <p:sldId id="304" r:id="rId23"/>
    <p:sldId id="311" r:id="rId24"/>
    <p:sldId id="328" r:id="rId25"/>
    <p:sldId id="303" r:id="rId26"/>
    <p:sldId id="307" r:id="rId27"/>
    <p:sldId id="310" r:id="rId28"/>
    <p:sldId id="330" r:id="rId29"/>
    <p:sldId id="331" r:id="rId30"/>
    <p:sldId id="309" r:id="rId31"/>
    <p:sldId id="323" r:id="rId32"/>
    <p:sldId id="325" r:id="rId33"/>
    <p:sldId id="326" r:id="rId34"/>
    <p:sldId id="327" r:id="rId35"/>
    <p:sldId id="324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7" autoAdjust="0"/>
    <p:restoredTop sz="94737" autoAdjust="0"/>
  </p:normalViewPr>
  <p:slideViewPr>
    <p:cSldViewPr>
      <p:cViewPr varScale="1">
        <p:scale>
          <a:sx n="71" d="100"/>
          <a:sy n="71" d="100"/>
        </p:scale>
        <p:origin x="-49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04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srwuxxh\Local%20Settings\Temporary%20Internet%20Files\Content.Outlook\I2RE2RKZ\attendance%20summary%20chart-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Attendence Summary </a:t>
            </a:r>
          </a:p>
        </c:rich>
      </c:tx>
      <c:layout>
        <c:manualLayout>
          <c:xMode val="edge"/>
          <c:yMode val="edge"/>
          <c:x val="0.39707673568818586"/>
          <c:y val="2.8985565851380232E-2"/>
        </c:manualLayout>
      </c:layout>
      <c:spPr>
        <a:noFill/>
        <a:ln w="25400">
          <a:noFill/>
        </a:ln>
      </c:spPr>
    </c:title>
    <c:view3D>
      <c:hPercent val="51"/>
      <c:depthPercent val="100"/>
      <c:rAngAx val="1"/>
    </c:view3D>
    <c:floor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sideWall>
    <c:backWall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8.4043848964677537E-2"/>
          <c:y val="0.12836464877039824"/>
          <c:w val="0.89890377588306969"/>
          <c:h val="0.78468067554808074"/>
        </c:manualLayout>
      </c:layout>
      <c:bar3DChart>
        <c:barDir val="col"/>
        <c:grouping val="stacked"/>
        <c:ser>
          <c:idx val="0"/>
          <c:order val="0"/>
          <c:spPr>
            <a:solidFill>
              <a:srgbClr val="9999FF"/>
            </a:solidFill>
            <a:ln w="12700">
              <a:solidFill>
                <a:srgbClr val="000000"/>
              </a:solidFill>
              <a:prstDash val="solid"/>
            </a:ln>
          </c:spPr>
          <c:cat>
            <c:strRef>
              <c:f>Sheet1!$B$48:$C$48</c:f>
              <c:strCache>
                <c:ptCount val="2"/>
                <c:pt idx="0">
                  <c:v>10/07 - 03/08</c:v>
                </c:pt>
                <c:pt idx="1">
                  <c:v>10/08 - 03/09</c:v>
                </c:pt>
              </c:strCache>
            </c:strRef>
          </c:cat>
          <c:val>
            <c:numRef>
              <c:f>Sheet1!$B$45:$C$45</c:f>
              <c:numCache>
                <c:formatCode>#,##0</c:formatCode>
                <c:ptCount val="2"/>
                <c:pt idx="0">
                  <c:v>28579</c:v>
                </c:pt>
                <c:pt idx="1">
                  <c:v>63275.5</c:v>
                </c:pt>
              </c:numCache>
            </c:numRef>
          </c:val>
        </c:ser>
        <c:ser>
          <c:idx val="1"/>
          <c:order val="1"/>
          <c:spPr>
            <a:solidFill>
              <a:srgbClr val="993366"/>
            </a:solidFill>
            <a:ln w="12700">
              <a:solidFill>
                <a:srgbClr val="000000"/>
              </a:solidFill>
              <a:prstDash val="solid"/>
            </a:ln>
          </c:spPr>
          <c:cat>
            <c:strRef>
              <c:f>Sheet1!$B$48:$C$48</c:f>
              <c:strCache>
                <c:ptCount val="2"/>
                <c:pt idx="0">
                  <c:v>10/07 - 03/08</c:v>
                </c:pt>
                <c:pt idx="1">
                  <c:v>10/08 - 03/09</c:v>
                </c:pt>
              </c:strCache>
            </c:strRef>
          </c:cat>
          <c:val>
            <c:numRef>
              <c:f>Sheet1!$B$46:$C$46</c:f>
              <c:numCache>
                <c:formatCode>#,##0</c:formatCode>
                <c:ptCount val="2"/>
                <c:pt idx="0">
                  <c:v>35275</c:v>
                </c:pt>
                <c:pt idx="1">
                  <c:v>58114.5</c:v>
                </c:pt>
              </c:numCache>
            </c:numRef>
          </c:val>
        </c:ser>
        <c:shape val="box"/>
        <c:axId val="115305472"/>
        <c:axId val="115815168"/>
        <c:axId val="0"/>
      </c:bar3DChart>
      <c:catAx>
        <c:axId val="115305472"/>
        <c:scaling>
          <c:orientation val="minMax"/>
        </c:scaling>
        <c:axPos val="b"/>
        <c:numFmt formatCode="General" sourceLinked="1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15815168"/>
        <c:crosses val="autoZero"/>
        <c:auto val="1"/>
        <c:lblAlgn val="ctr"/>
        <c:lblOffset val="100"/>
        <c:tickLblSkip val="1"/>
        <c:tickMarkSkip val="1"/>
      </c:catAx>
      <c:valAx>
        <c:axId val="115815168"/>
        <c:scaling>
          <c:orientation val="minMax"/>
        </c:scaling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#,##0" sourceLinked="1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153054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3B4075B-B88A-4B51-8643-E7B62AEBD897}" type="datetimeFigureOut">
              <a:rPr lang="en-US"/>
              <a:pPr>
                <a:defRPr/>
              </a:pPr>
              <a:t>5/19/2009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9888BFE-34CA-4DA8-B434-65E9923F91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5DA7B68A-7F8C-49F3-9E92-C985F9C628F5}" type="datetimeFigureOut">
              <a:rPr lang="en-US"/>
              <a:pPr>
                <a:defRPr/>
              </a:pPr>
              <a:t>5/19/2009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53CBA039-5814-4FB3-884A-6B9C9BA57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CBA039-5814-4FB3-884A-6B9C9BA573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24D5B-5440-4C4C-A3E8-0920F28A0C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B3519-2E14-4D27-B5FB-7D05DBC690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86546A-4F4E-427C-9D0E-9BBE8470D9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7ABBB-3AA3-42CA-A3C2-8F593683A2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FD508F-9E72-4F18-ABC8-1D8AE0822C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1754A-1F87-4DB4-8F2C-DC739A45A6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8F1E26-C286-4A7D-9677-3E5FF5CFBE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59000-55B1-4001-8FF8-85A1032969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13B2A-F046-45D2-B725-C21079C5D5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6C5D2-D489-43DA-BA03-C12D1856F3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76507-9DEE-4E41-886D-E396136A90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512C09-0E83-4940-81E3-A345D2EB98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F8995E-B18B-41C2-8B3F-FE38C5F510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8F853-7753-4E2D-8AA6-680AD824308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dirty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dirty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758A52CF-E42B-450C-8EBB-AEF1DC0476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.reynolds.edu/library/Default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side.reynolds.edu/inside_lrc/Camtasia/parhamLC0908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.jsr.vccs.edu/inside_lrc/Libfiedtrip.ht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side.jsr.vccs.edu/inside_lrc/IC.ht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600200"/>
          </a:xfrm>
        </p:spPr>
        <p:txBody>
          <a:bodyPr/>
          <a:lstStyle/>
          <a:p>
            <a:r>
              <a:rPr lang="en-US" sz="3200" dirty="0" smtClean="0">
                <a:solidFill>
                  <a:srgbClr val="FFFFCC"/>
                </a:solidFill>
              </a:rPr>
              <a:t/>
            </a:r>
            <a:br>
              <a:rPr lang="en-US" sz="3200" dirty="0" smtClean="0">
                <a:solidFill>
                  <a:srgbClr val="FFFFCC"/>
                </a:solidFill>
              </a:rPr>
            </a:br>
            <a:r>
              <a:rPr lang="en-US" sz="3200" dirty="0" smtClean="0">
                <a:solidFill>
                  <a:srgbClr val="FFFFCC"/>
                </a:solidFill>
              </a:rPr>
              <a:t>From Library to Learning Commons: </a:t>
            </a:r>
            <a:br>
              <a:rPr lang="en-US" sz="3200" dirty="0" smtClean="0">
                <a:solidFill>
                  <a:srgbClr val="FFFFCC"/>
                </a:solidFill>
              </a:rPr>
            </a:br>
            <a:r>
              <a:rPr lang="en-US" sz="3200" dirty="0" smtClean="0">
                <a:solidFill>
                  <a:srgbClr val="FFFFCC"/>
                </a:solidFill>
              </a:rPr>
              <a:t>Planning and Designing for Success at JSRCC </a:t>
            </a:r>
            <a:br>
              <a:rPr lang="en-US" sz="3200" dirty="0" smtClean="0">
                <a:solidFill>
                  <a:srgbClr val="FFFFCC"/>
                </a:solidFill>
              </a:rPr>
            </a:br>
            <a:r>
              <a:rPr lang="en-US" sz="3600" dirty="0" smtClean="0">
                <a:solidFill>
                  <a:srgbClr val="FFFFCC"/>
                </a:solidFill>
              </a:rPr>
              <a:t/>
            </a:r>
            <a:br>
              <a:rPr lang="en-US" sz="3600" dirty="0" smtClean="0">
                <a:solidFill>
                  <a:srgbClr val="FFFFCC"/>
                </a:solidFill>
              </a:rPr>
            </a:br>
            <a:endParaRPr lang="en-US" sz="3500" dirty="0">
              <a:solidFill>
                <a:srgbClr val="FFFF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057400"/>
            <a:ext cx="7620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algn="ctr"/>
            <a:endParaRPr lang="en-US" sz="2400" dirty="0" smtClean="0">
              <a:solidFill>
                <a:srgbClr val="FFFFCC"/>
              </a:solidFill>
            </a:endParaRPr>
          </a:p>
          <a:p>
            <a:pPr algn="ctr"/>
            <a:endParaRPr lang="en-US" sz="2000" dirty="0" smtClean="0">
              <a:solidFill>
                <a:srgbClr val="FFFFCC"/>
              </a:solidFill>
            </a:endParaRPr>
          </a:p>
          <a:p>
            <a:pPr algn="ctr"/>
            <a:endParaRPr lang="en-US" sz="2000" dirty="0" smtClean="0">
              <a:solidFill>
                <a:srgbClr val="FFFFCC"/>
              </a:solidFill>
            </a:endParaRPr>
          </a:p>
          <a:p>
            <a:pPr algn="ctr"/>
            <a:endParaRPr lang="en-US" sz="2000" dirty="0" smtClean="0">
              <a:solidFill>
                <a:srgbClr val="FFFFCC"/>
              </a:solidFill>
            </a:endParaRPr>
          </a:p>
          <a:p>
            <a:pPr algn="ctr"/>
            <a:endParaRPr lang="en-US" sz="2000" dirty="0" smtClean="0">
              <a:solidFill>
                <a:srgbClr val="FFFFCC"/>
              </a:solidFill>
            </a:endParaRPr>
          </a:p>
          <a:p>
            <a:pPr algn="ctr"/>
            <a:r>
              <a:rPr lang="en-US" sz="2000" dirty="0" smtClean="0">
                <a:solidFill>
                  <a:srgbClr val="FFFFCC"/>
                </a:solidFill>
              </a:rPr>
              <a:t>Dr</a:t>
            </a:r>
            <a:r>
              <a:rPr lang="en-US" sz="2000" dirty="0" smtClean="0">
                <a:solidFill>
                  <a:srgbClr val="FFFFCC"/>
                </a:solidFill>
              </a:rPr>
              <a:t>. Abdul Miah, Director </a:t>
            </a:r>
            <a:r>
              <a:rPr lang="en-US" sz="1400" dirty="0" smtClean="0">
                <a:solidFill>
                  <a:srgbClr val="FFFFCC"/>
                </a:solidFill>
              </a:rPr>
              <a:t>(amiah@reynolds.edu)</a:t>
            </a:r>
          </a:p>
          <a:p>
            <a:pPr algn="ctr"/>
            <a:r>
              <a:rPr lang="en-US" sz="2000" dirty="0" smtClean="0">
                <a:solidFill>
                  <a:srgbClr val="FFFFCC"/>
                </a:solidFill>
              </a:rPr>
              <a:t>Ms. Hong Wu, Coordinator </a:t>
            </a:r>
            <a:r>
              <a:rPr lang="en-US" sz="1400" dirty="0" smtClean="0">
                <a:solidFill>
                  <a:srgbClr val="FFFFCC"/>
                </a:solidFill>
              </a:rPr>
              <a:t>(hwu@reynolds.edu)</a:t>
            </a:r>
          </a:p>
          <a:p>
            <a:pPr algn="ctr"/>
            <a:r>
              <a:rPr lang="en-US" sz="2000" dirty="0" smtClean="0">
                <a:solidFill>
                  <a:srgbClr val="FFFFCC"/>
                </a:solidFill>
              </a:rPr>
              <a:t>J. </a:t>
            </a:r>
            <a:r>
              <a:rPr lang="en-US" sz="2000" dirty="0" err="1" smtClean="0">
                <a:solidFill>
                  <a:srgbClr val="FFFFCC"/>
                </a:solidFill>
              </a:rPr>
              <a:t>Sargeant</a:t>
            </a:r>
            <a:r>
              <a:rPr lang="en-US" sz="2000" dirty="0" smtClean="0">
                <a:solidFill>
                  <a:srgbClr val="FFFFCC"/>
                </a:solidFill>
              </a:rPr>
              <a:t> Reynolds Community College Libraries</a:t>
            </a:r>
            <a:r>
              <a:rPr lang="en-US" sz="2400" dirty="0" smtClean="0">
                <a:solidFill>
                  <a:srgbClr val="FFFFCC"/>
                </a:solidFill>
              </a:rPr>
              <a:t/>
            </a:r>
            <a:br>
              <a:rPr lang="en-US" sz="2400" dirty="0" smtClean="0">
                <a:solidFill>
                  <a:srgbClr val="FFFFCC"/>
                </a:solidFill>
              </a:rPr>
            </a:br>
            <a:endParaRPr lang="en-US" dirty="0" smtClean="0">
              <a:solidFill>
                <a:srgbClr val="FFFFCC"/>
              </a:solidFill>
            </a:endParaRPr>
          </a:p>
        </p:txBody>
      </p:sp>
      <p:pic>
        <p:nvPicPr>
          <p:cNvPr id="68610" name="Picture 2" descr="C:\Documents and Settings\srwuxxh\Local Settings\Temporary Internet Files\Content.Outlook\I2RE2RKZ\ltc-transparent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590800"/>
            <a:ext cx="7905750" cy="1905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sz="3000" dirty="0" smtClean="0">
                <a:solidFill>
                  <a:schemeClr val="tx1"/>
                </a:solidFill>
              </a:rPr>
              <a:t>2</a:t>
            </a:r>
            <a:r>
              <a:rPr lang="en-US" sz="3000" baseline="30000" dirty="0" smtClean="0">
                <a:solidFill>
                  <a:schemeClr val="tx1"/>
                </a:solidFill>
              </a:rPr>
              <a:t>nd</a:t>
            </a:r>
            <a:r>
              <a:rPr lang="en-US" sz="3000" dirty="0" smtClean="0">
                <a:solidFill>
                  <a:schemeClr val="tx1"/>
                </a:solidFill>
              </a:rPr>
              <a:t> Home: Elegant cherry wood furniture generates the feel of a home study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3" name="Picture 2" descr="DSC_039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4800" y="3505200"/>
            <a:ext cx="4572000" cy="3039894"/>
          </a:xfrm>
          <a:prstGeom prst="rect">
            <a:avLst/>
          </a:prstGeom>
        </p:spPr>
      </p:pic>
      <p:pic>
        <p:nvPicPr>
          <p:cNvPr id="4" name="Picture 3" descr="DSC_043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000" y="2057400"/>
            <a:ext cx="4343401" cy="2887899"/>
          </a:xfrm>
          <a:prstGeom prst="rect">
            <a:avLst/>
          </a:prstGeom>
        </p:spPr>
      </p:pic>
      <p:pic>
        <p:nvPicPr>
          <p:cNvPr id="5" name="Picture 4" descr="DSC_037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3600" y="1905000"/>
            <a:ext cx="1519947" cy="2286000"/>
          </a:xfrm>
          <a:prstGeom prst="rect">
            <a:avLst/>
          </a:prstGeom>
        </p:spPr>
      </p:pic>
      <p:pic>
        <p:nvPicPr>
          <p:cNvPr id="6" name="Picture 5" descr="DSC_037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5400" y="4419600"/>
            <a:ext cx="1371600" cy="206288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762000"/>
            <a:ext cx="8229600" cy="8683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Collaboration: 8 Group Study Rooms</a:t>
            </a:r>
            <a:endParaRPr lang="en-US" dirty="0"/>
          </a:p>
        </p:txBody>
      </p:sp>
      <p:pic>
        <p:nvPicPr>
          <p:cNvPr id="6" name="Picture 5" descr="DSC_04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600200"/>
            <a:ext cx="4724400" cy="3141223"/>
          </a:xfrm>
          <a:prstGeom prst="rect">
            <a:avLst/>
          </a:prstGeom>
        </p:spPr>
      </p:pic>
      <p:pic>
        <p:nvPicPr>
          <p:cNvPr id="9" name="Picture 8" descr="DSC_038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33800" y="3124200"/>
            <a:ext cx="4800600" cy="319188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457200"/>
            <a:ext cx="5181600" cy="2362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Consultation: Reference/Research area open to encourage consultation</a:t>
            </a:r>
          </a:p>
        </p:txBody>
      </p:sp>
      <p:pic>
        <p:nvPicPr>
          <p:cNvPr id="5" name="Picture 4" descr="DSC_038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895600"/>
            <a:ext cx="4876800" cy="3297348"/>
          </a:xfrm>
          <a:prstGeom prst="rect">
            <a:avLst/>
          </a:prstGeom>
        </p:spPr>
      </p:pic>
      <p:pic>
        <p:nvPicPr>
          <p:cNvPr id="6" name="Picture 5" descr="DSC_040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4400" y="1676400"/>
            <a:ext cx="4419600" cy="293856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762000"/>
            <a:ext cx="8229600" cy="8683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Workstations: Curvy edge &amp; transparent partition to facilitate flow of communication</a:t>
            </a:r>
            <a:endParaRPr lang="en-US" dirty="0"/>
          </a:p>
        </p:txBody>
      </p:sp>
      <p:pic>
        <p:nvPicPr>
          <p:cNvPr id="4" name="Picture 3" descr="DSC_039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2438400"/>
            <a:ext cx="6553200" cy="4114800"/>
          </a:xfrm>
          <a:prstGeom prst="rect">
            <a:avLst/>
          </a:prstGeom>
        </p:spPr>
      </p:pic>
      <p:pic>
        <p:nvPicPr>
          <p:cNvPr id="5" name="Picture 4" descr="DSC_037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1905001"/>
            <a:ext cx="3429000" cy="227992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762000"/>
            <a:ext cx="8229600" cy="8683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Circulation Area secured, yet accessible</a:t>
            </a:r>
            <a:endParaRPr lang="en-US" dirty="0"/>
          </a:p>
        </p:txBody>
      </p:sp>
      <p:pic>
        <p:nvPicPr>
          <p:cNvPr id="4" name="Picture 3" descr="DSC_044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1905000"/>
            <a:ext cx="6553200" cy="43571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762000"/>
            <a:ext cx="8534400" cy="8683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High Tech: 52 high-end computers with access to library databases &amp; MS office</a:t>
            </a:r>
            <a:endParaRPr lang="en-US" dirty="0"/>
          </a:p>
        </p:txBody>
      </p:sp>
      <p:pic>
        <p:nvPicPr>
          <p:cNvPr id="7" name="Picture 6" descr="DSC_04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2133600"/>
            <a:ext cx="6934200" cy="43065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533400"/>
            <a:ext cx="8229600" cy="868363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High Tech: Wireless Internet access and receptacles throughout the library</a:t>
            </a:r>
            <a:endParaRPr lang="en-US" sz="2800" dirty="0"/>
          </a:p>
        </p:txBody>
      </p:sp>
      <p:pic>
        <p:nvPicPr>
          <p:cNvPr id="6" name="Picture 5" descr="DSC_038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1" y="1600200"/>
            <a:ext cx="5562600" cy="3698537"/>
          </a:xfrm>
          <a:prstGeom prst="rect">
            <a:avLst/>
          </a:prstGeom>
        </p:spPr>
      </p:pic>
      <p:pic>
        <p:nvPicPr>
          <p:cNvPr id="11" name="Picture 10" descr="DSC_044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4495801"/>
            <a:ext cx="2979724" cy="1981200"/>
          </a:xfrm>
          <a:prstGeom prst="rect">
            <a:avLst/>
          </a:prstGeom>
        </p:spPr>
      </p:pic>
      <p:pic>
        <p:nvPicPr>
          <p:cNvPr id="12" name="Picture 11" descr="DSC_043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91200" y="4571189"/>
            <a:ext cx="2895600" cy="192526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762000"/>
            <a:ext cx="8229600" cy="868363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High Tech: Large Flat Screen that serves as a computer  or data projector in GSR</a:t>
            </a:r>
            <a:endParaRPr lang="en-US" sz="2800" dirty="0"/>
          </a:p>
        </p:txBody>
      </p:sp>
      <p:pic>
        <p:nvPicPr>
          <p:cNvPr id="5" name="Picture 4" descr="DSC_04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1981200"/>
            <a:ext cx="6477000" cy="43065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8600" y="685800"/>
            <a:ext cx="7848600" cy="868363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	</a:t>
            </a:r>
            <a:r>
              <a:rPr lang="en-US" sz="2400" dirty="0" smtClean="0"/>
              <a:t>High Tech: The new RFID security system provides un-obstructive passages</a:t>
            </a:r>
            <a:endParaRPr lang="en-US" sz="2400" dirty="0"/>
          </a:p>
        </p:txBody>
      </p:sp>
      <p:pic>
        <p:nvPicPr>
          <p:cNvPr id="9" name="Picture 8" descr="DSC_038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133600"/>
            <a:ext cx="6096000" cy="4053191"/>
          </a:xfrm>
          <a:prstGeom prst="rect">
            <a:avLst/>
          </a:prstGeom>
        </p:spPr>
      </p:pic>
      <p:pic>
        <p:nvPicPr>
          <p:cNvPr id="5" name="Picture 4" descr="P101013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3400" y="1371600"/>
            <a:ext cx="3149600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9000" y="3886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2800" y="6248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High Tech: 3M Self-checkout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DSC_044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447800"/>
            <a:ext cx="7086600" cy="47118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Charge from Dr. Gary Rhodes</a:t>
            </a:r>
          </a:p>
          <a:p>
            <a:r>
              <a:rPr lang="en-US" dirty="0" smtClean="0"/>
              <a:t>Research &amp; Report</a:t>
            </a:r>
          </a:p>
          <a:p>
            <a:pPr marL="914400" lvl="1" indent="-514350"/>
            <a:r>
              <a:rPr lang="en-US" dirty="0" smtClean="0"/>
              <a:t>12-month research on library of the future</a:t>
            </a:r>
          </a:p>
          <a:p>
            <a:pPr marL="914400" lvl="1" indent="-514350"/>
            <a:r>
              <a:rPr lang="en-US" dirty="0" smtClean="0"/>
              <a:t>60-page </a:t>
            </a:r>
            <a:r>
              <a:rPr lang="en-US" dirty="0" smtClean="0">
                <a:hlinkClick r:id="rId3"/>
              </a:rPr>
              <a:t>report</a:t>
            </a:r>
            <a:r>
              <a:rPr lang="en-US" dirty="0" smtClean="0"/>
              <a:t> on future library trends</a:t>
            </a:r>
          </a:p>
          <a:p>
            <a:pPr marL="914400" lvl="1" indent="-514350"/>
            <a:r>
              <a:rPr lang="en-US" dirty="0" smtClean="0"/>
              <a:t>Choose Learning Commons as our model</a:t>
            </a:r>
          </a:p>
          <a:p>
            <a:pPr marL="514350" indent="-514350"/>
            <a:r>
              <a:rPr lang="en-US" dirty="0" smtClean="0">
                <a:hlinkClick r:id="rId4"/>
              </a:rPr>
              <a:t>JSRCC Library Learning Commons 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tx1"/>
                </a:solidFill>
              </a:rPr>
              <a:t>Design: Carpet patterns and colors to guide traffic flow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4" name="Picture 3" descr="DSC_042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752600"/>
            <a:ext cx="4457394" cy="2963693"/>
          </a:xfrm>
          <a:prstGeom prst="rect">
            <a:avLst/>
          </a:prstGeom>
        </p:spPr>
      </p:pic>
      <p:pic>
        <p:nvPicPr>
          <p:cNvPr id="7" name="Picture 6" descr="DSC_039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9600" y="3403870"/>
            <a:ext cx="4572000" cy="303989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762000"/>
            <a:ext cx="8458200" cy="868363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Details: Large glass window on Group Study Room</a:t>
            </a:r>
            <a:endParaRPr lang="en-US" sz="2800" dirty="0"/>
          </a:p>
        </p:txBody>
      </p:sp>
      <p:pic>
        <p:nvPicPr>
          <p:cNvPr id="4" name="Picture 3" descr="DSC_045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1524000"/>
            <a:ext cx="7162800" cy="47625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762000"/>
            <a:ext cx="8458200" cy="868363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Details: Drinking fountain &amp; elevator inside library</a:t>
            </a:r>
            <a:endParaRPr lang="en-US" sz="2800" dirty="0"/>
          </a:p>
        </p:txBody>
      </p:sp>
      <p:pic>
        <p:nvPicPr>
          <p:cNvPr id="6" name="Picture 5" descr="DSC_04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1905000"/>
            <a:ext cx="2895600" cy="4354983"/>
          </a:xfrm>
          <a:prstGeom prst="rect">
            <a:avLst/>
          </a:prstGeom>
        </p:spPr>
      </p:pic>
      <p:pic>
        <p:nvPicPr>
          <p:cNvPr id="7" name="Picture 6" descr="DSC_041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1905000"/>
            <a:ext cx="2864390" cy="430804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762000"/>
            <a:ext cx="8229600" cy="868363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Loan exhibit shelves to faculty and students</a:t>
            </a:r>
            <a:endParaRPr lang="en-US" sz="2800" dirty="0"/>
          </a:p>
        </p:txBody>
      </p:sp>
      <p:pic>
        <p:nvPicPr>
          <p:cNvPr id="6" name="Picture 5" descr="DSC_037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1524000"/>
            <a:ext cx="3219855" cy="4842663"/>
          </a:xfrm>
          <a:prstGeom prst="rect">
            <a:avLst/>
          </a:prstGeom>
        </p:spPr>
      </p:pic>
      <p:pic>
        <p:nvPicPr>
          <p:cNvPr id="7" name="Picture 6" descr="DSC_037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4038600"/>
            <a:ext cx="3619805" cy="2406785"/>
          </a:xfrm>
          <a:prstGeom prst="rect">
            <a:avLst/>
          </a:prstGeom>
        </p:spPr>
      </p:pic>
      <p:pic>
        <p:nvPicPr>
          <p:cNvPr id="10" name="Picture 9" descr="DSC_037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1524000"/>
            <a:ext cx="3542995" cy="235571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tx1"/>
                </a:solidFill>
              </a:rPr>
              <a:t>Statistics showed that the number of library visitors doubled during the first 6 months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0520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752600" y="1676400"/>
          <a:ext cx="5857875" cy="3295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5410200"/>
            <a:ext cx="716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Gate</a:t>
            </a:r>
            <a:r>
              <a:rPr lang="en-US" sz="1600" dirty="0" err="1" smtClean="0"/>
              <a:t>count</a:t>
            </a:r>
            <a:r>
              <a:rPr lang="en-US" sz="1600" dirty="0" smtClean="0"/>
              <a:t> </a:t>
            </a:r>
            <a:r>
              <a:rPr lang="en-US" sz="1600" dirty="0" smtClean="0"/>
              <a:t>Before Opening: 63, 854       </a:t>
            </a:r>
            <a:r>
              <a:rPr lang="en-US" sz="1600" dirty="0" err="1" smtClean="0"/>
              <a:t>Gatecount</a:t>
            </a:r>
            <a:r>
              <a:rPr lang="en-US" sz="1600" dirty="0" smtClean="0"/>
              <a:t> </a:t>
            </a:r>
            <a:r>
              <a:rPr lang="en-US" sz="1600" dirty="0" smtClean="0"/>
              <a:t>After Opening: 121,390</a:t>
            </a:r>
            <a:endParaRPr lang="en-US" sz="16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762000"/>
            <a:ext cx="8229600" cy="868363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Lessons Learned: ADA Compliant</a:t>
            </a:r>
          </a:p>
          <a:p>
            <a:pPr algn="ctr">
              <a:buNone/>
            </a:pPr>
            <a:endParaRPr lang="en-US" sz="2800" dirty="0"/>
          </a:p>
        </p:txBody>
      </p:sp>
      <p:pic>
        <p:nvPicPr>
          <p:cNvPr id="4" name="Picture 3" descr="DSC_038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1600200"/>
            <a:ext cx="7010400" cy="466116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609600"/>
            <a:ext cx="8229600" cy="868363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Lessons Learned: Signage</a:t>
            </a:r>
            <a:endParaRPr lang="en-US" sz="2800" dirty="0"/>
          </a:p>
        </p:txBody>
      </p:sp>
      <p:pic>
        <p:nvPicPr>
          <p:cNvPr id="5" name="Picture 4" descr="DSC_043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371600"/>
            <a:ext cx="7239000" cy="2590800"/>
          </a:xfrm>
          <a:prstGeom prst="rect">
            <a:avLst/>
          </a:prstGeom>
        </p:spPr>
      </p:pic>
      <p:pic>
        <p:nvPicPr>
          <p:cNvPr id="6" name="Picture 5" descr="DSC_042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0" y="3962400"/>
            <a:ext cx="7239000" cy="25908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762000"/>
            <a:ext cx="8229600" cy="868363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Lessons Learned: Sun glare</a:t>
            </a:r>
            <a:endParaRPr lang="en-US" sz="2800" dirty="0"/>
          </a:p>
        </p:txBody>
      </p:sp>
      <p:pic>
        <p:nvPicPr>
          <p:cNvPr id="5" name="Picture 4" descr="DSC_045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1448206"/>
            <a:ext cx="7467600" cy="49651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762000"/>
            <a:ext cx="8229600" cy="868363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Lessons Learned: More electrical outlets please</a:t>
            </a:r>
            <a:endParaRPr lang="en-US" sz="2800" dirty="0"/>
          </a:p>
        </p:txBody>
      </p:sp>
      <p:pic>
        <p:nvPicPr>
          <p:cNvPr id="9" name="Picture 8" descr="DSC_04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472930"/>
            <a:ext cx="7467600" cy="496515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868363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Lessons Learned: Be cautious about automatic devices</a:t>
            </a:r>
            <a:endParaRPr lang="en-US" sz="2800" dirty="0"/>
          </a:p>
        </p:txBody>
      </p:sp>
      <p:pic>
        <p:nvPicPr>
          <p:cNvPr id="7" name="Picture 6" descr="DSC_044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676400"/>
            <a:ext cx="2889520" cy="4345838"/>
          </a:xfrm>
          <a:prstGeom prst="rect">
            <a:avLst/>
          </a:prstGeom>
        </p:spPr>
      </p:pic>
      <p:pic>
        <p:nvPicPr>
          <p:cNvPr id="2050" name="Picture 2" descr="http://img.en.china.cn/0/0,0,338,17785,300,300,766a83d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752600"/>
            <a:ext cx="3216442" cy="407416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752600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We have achieved the three basic principles we envision of a Learning Commons: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352800"/>
          </a:xfrm>
        </p:spPr>
        <p:txBody>
          <a:bodyPr/>
          <a:lstStyle/>
          <a:p>
            <a:r>
              <a:rPr lang="en-US" dirty="0" smtClean="0"/>
              <a:t>Inviting and Comfortable, like a home away from home</a:t>
            </a:r>
          </a:p>
          <a:p>
            <a:r>
              <a:rPr lang="en-US" dirty="0" smtClean="0"/>
              <a:t>Encouraging collaboration, communication and congregation</a:t>
            </a:r>
          </a:p>
          <a:p>
            <a:r>
              <a:rPr lang="en-US" dirty="0" smtClean="0"/>
              <a:t>Meeting the high tech needs of the net generation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>
                <a:solidFill>
                  <a:schemeClr val="tx1"/>
                </a:solidFill>
              </a:rPr>
              <a:t>Lessons Learned: Secured Staff Complex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1536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447800"/>
            <a:ext cx="6172200" cy="484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8382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Best Practices Learned: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Planning: (College Level)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514600"/>
            <a:ext cx="8229600" cy="3459163"/>
          </a:xfrm>
        </p:spPr>
        <p:txBody>
          <a:bodyPr/>
          <a:lstStyle/>
          <a:p>
            <a:pPr lvl="1"/>
            <a:r>
              <a:rPr lang="en-US" dirty="0" smtClean="0"/>
              <a:t>Being involved at the college level planning from the beginning</a:t>
            </a:r>
          </a:p>
          <a:p>
            <a:pPr lvl="1"/>
            <a:r>
              <a:rPr lang="en-US" dirty="0" smtClean="0"/>
              <a:t>Know your power structure</a:t>
            </a:r>
          </a:p>
          <a:p>
            <a:pPr lvl="1"/>
            <a:r>
              <a:rPr lang="en-US" dirty="0" smtClean="0"/>
              <a:t>Form alliances with your potential partners</a:t>
            </a:r>
          </a:p>
          <a:p>
            <a:pPr lvl="1"/>
            <a:r>
              <a:rPr lang="en-US" dirty="0" smtClean="0"/>
              <a:t>Aggressively sell your innovative library programs to people in power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Planning (Internal)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191000"/>
          </a:xfrm>
        </p:spPr>
        <p:txBody>
          <a:bodyPr/>
          <a:lstStyle/>
          <a:p>
            <a:pPr lvl="1"/>
            <a:r>
              <a:rPr lang="en-US" sz="2900" dirty="0" smtClean="0"/>
              <a:t>Form a taskforce</a:t>
            </a:r>
          </a:p>
          <a:p>
            <a:pPr lvl="1"/>
            <a:r>
              <a:rPr lang="en-US" sz="2900" dirty="0" smtClean="0"/>
              <a:t>Conduct need assessment</a:t>
            </a:r>
          </a:p>
          <a:p>
            <a:pPr lvl="1"/>
            <a:r>
              <a:rPr lang="en-US" sz="2900" dirty="0" smtClean="0"/>
              <a:t>Determine project scope and vision</a:t>
            </a:r>
          </a:p>
          <a:p>
            <a:pPr lvl="1"/>
            <a:r>
              <a:rPr lang="en-US" sz="2900" dirty="0" smtClean="0"/>
              <a:t>Open discussion and debate among all staff</a:t>
            </a:r>
          </a:p>
          <a:p>
            <a:pPr lvl="1"/>
            <a:r>
              <a:rPr lang="en-US" sz="2900" dirty="0" smtClean="0"/>
              <a:t>Reach consensus &amp; prepare preliminary plan</a:t>
            </a:r>
          </a:p>
          <a:p>
            <a:pPr lvl="1"/>
            <a:r>
              <a:rPr lang="en-US" sz="2900" dirty="0" smtClean="0"/>
              <a:t>Share and sell your plan college-wide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Identifying Student Needs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229600" cy="4419600"/>
          </a:xfrm>
        </p:spPr>
        <p:txBody>
          <a:bodyPr/>
          <a:lstStyle/>
          <a:p>
            <a:pPr lvl="1"/>
            <a:r>
              <a:rPr lang="en-US" sz="3500" dirty="0" smtClean="0"/>
              <a:t>Social space vs. Quiet space</a:t>
            </a:r>
          </a:p>
          <a:p>
            <a:pPr lvl="1"/>
            <a:r>
              <a:rPr lang="en-US" sz="3500" dirty="0" smtClean="0"/>
              <a:t>High Tech for net generation</a:t>
            </a:r>
          </a:p>
          <a:p>
            <a:pPr lvl="1"/>
            <a:r>
              <a:rPr lang="en-US" sz="3500" dirty="0" smtClean="0"/>
              <a:t>Access to expert assistance</a:t>
            </a:r>
          </a:p>
          <a:p>
            <a:pPr lvl="1"/>
            <a:r>
              <a:rPr lang="en-US" sz="3500" dirty="0" smtClean="0"/>
              <a:t>One-stop-shop</a:t>
            </a:r>
          </a:p>
          <a:p>
            <a:pPr lvl="1"/>
            <a:r>
              <a:rPr lang="en-US" sz="3500" dirty="0" smtClean="0"/>
              <a:t>Comfort (leisure space, comfortable seating, food and drinks)</a:t>
            </a:r>
            <a:endParaRPr lang="en-US" sz="35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Space Planning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1"/>
          </a:xfrm>
        </p:spPr>
        <p:txBody>
          <a:bodyPr/>
          <a:lstStyle/>
          <a:p>
            <a:pPr lvl="1"/>
            <a:r>
              <a:rPr lang="en-US" sz="3200" dirty="0" smtClean="0"/>
              <a:t>Spaces must to have, nice to have, can do without</a:t>
            </a:r>
          </a:p>
          <a:p>
            <a:pPr lvl="1"/>
            <a:r>
              <a:rPr lang="en-US" sz="3200" dirty="0" smtClean="0"/>
              <a:t>Activities engaged in spaces</a:t>
            </a:r>
          </a:p>
          <a:p>
            <a:pPr lvl="1"/>
            <a:r>
              <a:rPr lang="en-US" sz="3200" dirty="0" smtClean="0"/>
              <a:t>Prepare an inventory of space needs, furniture needs, and equipment &amp; technology infrastructure  </a:t>
            </a:r>
          </a:p>
          <a:p>
            <a:pPr lvl="1"/>
            <a:r>
              <a:rPr lang="en-US" sz="3200" dirty="0" smtClean="0"/>
              <a:t>Provision for enough lighting, power, &amp; data to remain flexible</a:t>
            </a:r>
          </a:p>
          <a:p>
            <a:pPr lvl="1"/>
            <a:r>
              <a:rPr lang="en-US" sz="3200" dirty="0" smtClean="0"/>
              <a:t>Identify vendors to prepare specs</a:t>
            </a:r>
            <a:endParaRPr lang="en-US" sz="3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Collecting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32037"/>
            <a:ext cx="8229600" cy="3459163"/>
          </a:xfrm>
        </p:spPr>
        <p:txBody>
          <a:bodyPr/>
          <a:lstStyle/>
          <a:p>
            <a:pPr lvl="1"/>
            <a:r>
              <a:rPr lang="en-US" sz="3200" dirty="0" smtClean="0">
                <a:hlinkClick r:id="rId3"/>
              </a:rPr>
              <a:t>Visit new libraries</a:t>
            </a:r>
            <a:endParaRPr lang="en-US" sz="3200" dirty="0" smtClean="0"/>
          </a:p>
          <a:p>
            <a:pPr lvl="1"/>
            <a:r>
              <a:rPr lang="en-US" sz="3200" dirty="0" smtClean="0"/>
              <a:t>Attend Conferences</a:t>
            </a:r>
          </a:p>
          <a:p>
            <a:pPr lvl="1"/>
            <a:r>
              <a:rPr lang="en-US" sz="3200" dirty="0" smtClean="0">
                <a:hlinkClick r:id="rId4"/>
              </a:rPr>
              <a:t>Conduct research</a:t>
            </a:r>
            <a:endParaRPr lang="en-US" sz="3200" dirty="0" smtClean="0"/>
          </a:p>
          <a:p>
            <a:pPr lvl="1"/>
            <a:r>
              <a:rPr lang="en-US" sz="3200" dirty="0" smtClean="0"/>
              <a:t>Seek assistance from colleagues</a:t>
            </a:r>
          </a:p>
          <a:p>
            <a:pPr lvl="1"/>
            <a:r>
              <a:rPr lang="en-US" sz="3200" dirty="0" smtClean="0"/>
              <a:t>Hire consultants (if possible)</a:t>
            </a:r>
            <a:endParaRPr lang="en-US" sz="3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19800" y="381000"/>
            <a:ext cx="2819400" cy="4114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Inviting : Floor to ceiling glass window presents a panoramic view to the nature </a:t>
            </a:r>
            <a:endParaRPr lang="en-US" dirty="0"/>
          </a:p>
        </p:txBody>
      </p:sp>
      <p:pic>
        <p:nvPicPr>
          <p:cNvPr id="5" name="Picture 4" descr="DSC_040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3429000"/>
            <a:ext cx="4953000" cy="2895600"/>
          </a:xfrm>
          <a:prstGeom prst="rect">
            <a:avLst/>
          </a:prstGeom>
        </p:spPr>
      </p:pic>
      <p:pic>
        <p:nvPicPr>
          <p:cNvPr id="7" name="Picture 6" descr="DSC_042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457200"/>
            <a:ext cx="4953000" cy="2971800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495800"/>
            <a:ext cx="2362200" cy="185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1828800"/>
          </a:xfrm>
        </p:spPr>
        <p:txBody>
          <a:bodyPr/>
          <a:lstStyle/>
          <a:p>
            <a:r>
              <a:rPr lang="en-US" sz="3000" dirty="0" smtClean="0">
                <a:solidFill>
                  <a:schemeClr val="tx1"/>
                </a:solidFill>
              </a:rPr>
              <a:t>Comfortable: We provide a variety of seating arrangements tailored to both group collaboration or individual study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1" name="Picture 10" descr="P10101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0" y="4724400"/>
            <a:ext cx="2630905" cy="1828800"/>
          </a:xfrm>
          <a:prstGeom prst="rect">
            <a:avLst/>
          </a:prstGeom>
        </p:spPr>
      </p:pic>
      <p:pic>
        <p:nvPicPr>
          <p:cNvPr id="4" name="Picture 3" descr="DSC_043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2362200"/>
            <a:ext cx="2521306" cy="1676400"/>
          </a:xfrm>
          <a:prstGeom prst="rect">
            <a:avLst/>
          </a:prstGeom>
        </p:spPr>
      </p:pic>
      <p:pic>
        <p:nvPicPr>
          <p:cNvPr id="5" name="Picture 4" descr="DSC_040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200" y="2286000"/>
            <a:ext cx="4074566" cy="2709153"/>
          </a:xfrm>
          <a:prstGeom prst="rect">
            <a:avLst/>
          </a:prstGeom>
        </p:spPr>
      </p:pic>
      <p:pic>
        <p:nvPicPr>
          <p:cNvPr id="6" name="Picture 5" descr="DSC_040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4400" y="4267200"/>
            <a:ext cx="3581400" cy="23812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600200"/>
          </a:xfrm>
        </p:spPr>
        <p:txBody>
          <a:bodyPr/>
          <a:lstStyle/>
          <a:p>
            <a:r>
              <a:rPr lang="en-US" sz="3000" dirty="0" smtClean="0">
                <a:solidFill>
                  <a:schemeClr val="tx1"/>
                </a:solidFill>
              </a:rPr>
              <a:t>Comfortable:  50 high-back lounge chairs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" name="Picture 3" descr="DSC_041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600201"/>
            <a:ext cx="7315200" cy="486383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7239000" cy="1143000"/>
          </a:xfrm>
        </p:spPr>
        <p:txBody>
          <a:bodyPr/>
          <a:lstStyle/>
          <a:p>
            <a:pPr algn="l"/>
            <a:r>
              <a:rPr lang="en-US" sz="3000" dirty="0" smtClean="0">
                <a:solidFill>
                  <a:schemeClr val="tx1"/>
                </a:solidFill>
              </a:rPr>
              <a:t>Comfortable: 21 tables for group or individual study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3" name="Picture 2" descr="DSC_043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1752600"/>
            <a:ext cx="4354983" cy="2895600"/>
          </a:xfrm>
          <a:prstGeom prst="rect">
            <a:avLst/>
          </a:prstGeom>
        </p:spPr>
      </p:pic>
      <p:pic>
        <p:nvPicPr>
          <p:cNvPr id="4" name="Picture 3" descr="DSC_038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3200400"/>
            <a:ext cx="4419600" cy="293856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1143000"/>
          </a:xfrm>
        </p:spPr>
        <p:txBody>
          <a:bodyPr/>
          <a:lstStyle/>
          <a:p>
            <a:r>
              <a:rPr lang="en-US" sz="3000" dirty="0" smtClean="0">
                <a:solidFill>
                  <a:schemeClr val="tx1"/>
                </a:solidFill>
              </a:rPr>
              <a:t>Comfortable: 68 carrels for quiet study</a:t>
            </a:r>
            <a:endParaRPr lang="en-US" sz="3000" dirty="0">
              <a:solidFill>
                <a:schemeClr val="tx1"/>
              </a:solidFill>
            </a:endParaRPr>
          </a:p>
        </p:txBody>
      </p:sp>
      <p:pic>
        <p:nvPicPr>
          <p:cNvPr id="4" name="Picture 3" descr="DSC_035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905000"/>
            <a:ext cx="6513576" cy="433083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14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762000"/>
            <a:ext cx="8763000" cy="868363"/>
          </a:xfrm>
        </p:spPr>
        <p:txBody>
          <a:bodyPr/>
          <a:lstStyle/>
          <a:p>
            <a:pPr algn="ctr">
              <a:buNone/>
            </a:pPr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Home: designated area for browsing/entertaining.</a:t>
            </a:r>
            <a:endParaRPr lang="en-US" sz="2800" dirty="0"/>
          </a:p>
        </p:txBody>
      </p:sp>
      <p:pic>
        <p:nvPicPr>
          <p:cNvPr id="6" name="Picture 5" descr="inauguration-0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447800"/>
            <a:ext cx="6629852" cy="4965022"/>
          </a:xfrm>
          <a:prstGeom prst="rect">
            <a:avLst/>
          </a:prstGeom>
        </p:spPr>
      </p:pic>
      <p:pic>
        <p:nvPicPr>
          <p:cNvPr id="7" name="Picture 6" descr="DSC_039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3962400"/>
            <a:ext cx="3657600" cy="24319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538</Words>
  <Application>Microsoft Office PowerPoint</Application>
  <PresentationFormat>On-screen Show (4:3)</PresentationFormat>
  <Paragraphs>138</Paragraphs>
  <Slides>35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Default Design</vt:lpstr>
      <vt:lpstr> From Library to Learning Commons:  Planning and Designing for Success at JSRCC   </vt:lpstr>
      <vt:lpstr>Introduction</vt:lpstr>
      <vt:lpstr>We have achieved the three basic principles we envision of a Learning Commons:</vt:lpstr>
      <vt:lpstr> </vt:lpstr>
      <vt:lpstr>Comfortable: We provide a variety of seating arrangements tailored to both group collaboration or individual study</vt:lpstr>
      <vt:lpstr>Comfortable:  50 high-back lounge chairs</vt:lpstr>
      <vt:lpstr>Comfortable: 21 tables for group or individual study</vt:lpstr>
      <vt:lpstr>Comfortable: 68 carrels for quiet study</vt:lpstr>
      <vt:lpstr> </vt:lpstr>
      <vt:lpstr>2nd Home: Elegant cherry wood furniture generates the feel of a home study</vt:lpstr>
      <vt:lpstr> </vt:lpstr>
      <vt:lpstr> </vt:lpstr>
      <vt:lpstr> </vt:lpstr>
      <vt:lpstr> </vt:lpstr>
      <vt:lpstr> </vt:lpstr>
      <vt:lpstr> </vt:lpstr>
      <vt:lpstr> </vt:lpstr>
      <vt:lpstr> </vt:lpstr>
      <vt:lpstr>High Tech: 3M Self-checkout </vt:lpstr>
      <vt:lpstr>Design: Carpet patterns and colors to guide traffic flow</vt:lpstr>
      <vt:lpstr> </vt:lpstr>
      <vt:lpstr> </vt:lpstr>
      <vt:lpstr> </vt:lpstr>
      <vt:lpstr>Statistics showed that the number of library visitors doubled during the first 6 months</vt:lpstr>
      <vt:lpstr> </vt:lpstr>
      <vt:lpstr> </vt:lpstr>
      <vt:lpstr> </vt:lpstr>
      <vt:lpstr> </vt:lpstr>
      <vt:lpstr> </vt:lpstr>
      <vt:lpstr>Lessons Learned: Secured Staff Complex</vt:lpstr>
      <vt:lpstr>Best Practices Learned: Planning: (College Level) </vt:lpstr>
      <vt:lpstr>Planning (Internal)</vt:lpstr>
      <vt:lpstr>Identifying Student Needs </vt:lpstr>
      <vt:lpstr>Space Planning</vt:lpstr>
      <vt:lpstr>Collecting Information</vt:lpstr>
    </vt:vector>
  </TitlesOfParts>
  <Company>J. Sargeant Reynolds Community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Hong Wu</dc:creator>
  <cp:lastModifiedBy>Hong Wu</cp:lastModifiedBy>
  <cp:revision>228</cp:revision>
  <dcterms:created xsi:type="dcterms:W3CDTF">2008-08-31T16:36:47Z</dcterms:created>
  <dcterms:modified xsi:type="dcterms:W3CDTF">2009-05-19T14:30:18Z</dcterms:modified>
</cp:coreProperties>
</file>